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95" r:id="rId3"/>
    <p:sldId id="257" r:id="rId4"/>
    <p:sldId id="281" r:id="rId5"/>
    <p:sldId id="258" r:id="rId6"/>
    <p:sldId id="296" r:id="rId7"/>
    <p:sldId id="297" r:id="rId8"/>
    <p:sldId id="301" r:id="rId9"/>
    <p:sldId id="27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98" r:id="rId26"/>
    <p:sldId id="299" r:id="rId27"/>
    <p:sldId id="300" r:id="rId28"/>
    <p:sldId id="277" r:id="rId29"/>
    <p:sldId id="278" r:id="rId30"/>
    <p:sldId id="280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2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6dad9273e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de2aa1b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de2aa1b4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6de2aa1b4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de2aa1b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de2aa1b4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6de2aa1b4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e2aa1b4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e2aa1b4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6de2aa1b46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936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4063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projectscopi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dsapp_scoping_workshee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Machine Learning / Data Science Project Scoping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 and Kit Rodolfa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2A2D4-E69E-2947-A489-637BA91CA548}"/>
              </a:ext>
            </a:extLst>
          </p:cNvPr>
          <p:cNvSpPr txBox="1"/>
          <p:nvPr/>
        </p:nvSpPr>
        <p:spPr>
          <a:xfrm>
            <a:off x="415600" y="1671144"/>
            <a:ext cx="11360700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are successful doing this project, how would the world change?</a:t>
            </a:r>
          </a:p>
          <a:p>
            <a:pPr lvl="3"/>
            <a:endParaRPr lang="en-US" sz="2800" dirty="0"/>
          </a:p>
          <a:p>
            <a:pPr lvl="3"/>
            <a:endParaRPr lang="en-US" sz="2800" dirty="0"/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the process you’re trying to improve become more </a:t>
            </a:r>
            <a:r>
              <a:rPr lang="en-US" sz="2800" dirty="0">
                <a:solidFill>
                  <a:srgbClr val="FF0000"/>
                </a:solidFill>
              </a:rPr>
              <a:t>efficient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effective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equitable/fair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A combination of the above?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</a:rPr>
              <a:t>Goals need to be measurable and concrete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Goal is NOT to build a model or a map or dashboard, make a prediction, etc.</a:t>
            </a:r>
            <a:endParaRPr sz="2800" dirty="0">
              <a:solidFill>
                <a:srgbClr val="FF0000"/>
              </a:solidFill>
            </a:endParaRPr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constraints do you face in achieving these goals?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Need to get different “stakeholders” involved up front</a:t>
            </a:r>
            <a:endParaRPr sz="2800" dirty="0">
              <a:solidFill>
                <a:srgbClr val="000000"/>
              </a:solidFill>
            </a:endParaRPr>
          </a:p>
          <a:p>
            <a:pPr marL="4317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detect who’s going to get lead poisoning early?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determine which home inspections to prioritize?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do I improve the scheduling and assignment of my medics/ambulances/firetrucks?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route citizen requests more efficiently and effectively?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Which policies do I modify to improve maternal mortality 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much impact is my after-school program having?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get data that helps me match employers with employees ? </a:t>
            </a:r>
            <a:endParaRPr dirty="0"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4169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1" indent="-2285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Early Warning Systems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Compliance/Inspections/Audits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Routing (Physical or Virtual)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Scheduling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Policy Evaluation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Policy Hypothesis Generation</a:t>
            </a: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interventions/actions do I have access to?</a:t>
            </a:r>
            <a:br>
              <a:rPr lang="en-US" sz="3200" dirty="0">
                <a:solidFill>
                  <a:srgbClr val="000000"/>
                </a:solidFill>
              </a:rPr>
            </a:b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would someone do differently if they had more information or knew where their actions were most likely to be effective?</a:t>
            </a:r>
            <a:endParaRPr dirty="0">
              <a:solidFill>
                <a:srgbClr val="000000"/>
              </a:solidFill>
            </a:endParaRPr>
          </a:p>
          <a:p>
            <a:pPr marL="2285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Informing these actions:</a:t>
            </a:r>
            <a:endParaRPr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marL="228593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marL="121920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8" lvl="0" indent="-257167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1" indent="-4699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and time horizon of the actions to the data</a:t>
            </a: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57168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endParaRPr sz="2667" dirty="0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952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Nobody knows what data the entire organization has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8" lvl="0" indent="-2952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Don’t get intimidated by legal acronyms thrown at you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7" lvl="0" indent="-2952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 dirty="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35125" tIns="135125" rIns="180150" bIns="202675" anchor="t" anchorCtr="0">
            <a:noAutofit/>
          </a:bodyPr>
          <a:lstStyle/>
          <a:p>
            <a:pPr marL="228594" marR="0" lvl="1" indent="-2455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8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reliable is the data?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current is it?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computer-readable?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stored as notes, audio, photos, videos?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What resources and authority do you have to collect more?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marL="457189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marL="228594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42040" y="221768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8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45718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define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detect</a:t>
            </a:r>
            <a:r>
              <a:rPr lang="en-US" sz="3200" dirty="0">
                <a:solidFill>
                  <a:srgbClr val="000000"/>
                </a:solidFill>
              </a:rPr>
              <a:t> inequity? 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increase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206" name="Google Shape;206;p1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Creating a more equitable society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3536630" y="1208075"/>
            <a:ext cx="5380812" cy="5370762"/>
            <a:chOff x="2465556" y="-14002"/>
            <a:chExt cx="5380812" cy="5370762"/>
          </a:xfrm>
        </p:grpSpPr>
        <p:sp>
          <p:nvSpPr>
            <p:cNvPr id="229" name="Google Shape;229;p19"/>
            <p:cNvSpPr/>
            <p:nvPr/>
          </p:nvSpPr>
          <p:spPr>
            <a:xfrm>
              <a:off x="2465556" y="-14002"/>
              <a:ext cx="5380812" cy="5356760"/>
            </a:xfrm>
            <a:prstGeom prst="ellipse">
              <a:avLst/>
            </a:prstGeom>
            <a:solidFill>
              <a:srgbClr val="E5B8B7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4403724" y="253835"/>
              <a:ext cx="1504475" cy="803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Collection Control</a:t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889924" y="967291"/>
              <a:ext cx="4532076" cy="4341419"/>
            </a:xfrm>
            <a:prstGeom prst="ellipse">
              <a:avLst/>
            </a:prstGeom>
            <a:solidFill>
              <a:srgbClr val="D99593">
                <a:alpha val="81960"/>
              </a:srgbClr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4363982" y="1227776"/>
              <a:ext cx="1583960" cy="781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Access Control</a:t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596373" y="2153278"/>
              <a:ext cx="3119177" cy="3203482"/>
            </a:xfrm>
            <a:prstGeom prst="ellipse">
              <a:avLst/>
            </a:prstGeom>
            <a:solidFill>
              <a:srgbClr val="953734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4429194" y="2393539"/>
              <a:ext cx="1453536" cy="72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Inference Control (Not inferring something about me)</a:t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4215925" y="3630598"/>
              <a:ext cx="1880073" cy="1726162"/>
            </a:xfrm>
            <a:prstGeom prst="ellipse">
              <a:avLst/>
            </a:prstGeom>
            <a:solidFill>
              <a:srgbClr val="63242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4491256" y="4062139"/>
              <a:ext cx="1329412" cy="86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Action Control (Not taking actions on me)</a:t>
              </a:r>
              <a:endParaRPr/>
            </a:p>
          </p:txBody>
        </p:sp>
      </p:grp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Levels of control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de2aa1b46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6de2aa1b46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Privacy &amp; Confidentiality 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Are you working with personal and/or sensitive data that is individually identifiable?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are you protecting the data?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533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Data Ownership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you have their permission? How was it obtained?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will/Can they opt out of their data being used?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e2aa1b46_0_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6de2aa1b46_0_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Transparency</a:t>
            </a:r>
            <a:endParaRPr b="1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actions are you taking on individuals based on this data?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you’re “targeting” know why and if they’re being “targeted”?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recourse do they have?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Would it make the front page of the national newspaper if they found out what you’re doing?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Which stakeholders should know about which parts of the project?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e2aa1b46_0_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6de2aa1b46_0_1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Discrimination/Equity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Are there any specific groups for whom you want to ensure equity of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How do you define, detect, and increase equity in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Social License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If the entire population of the country finds out about your project, will they be ok with it? Why?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Accountability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dirty="0">
                <a:solidFill>
                  <a:schemeClr val="dk1"/>
                </a:solidFill>
              </a:rPr>
              <a:t>Who are the people responsible and accountable for all the things above?</a:t>
            </a:r>
            <a:endParaRPr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Any other considerations such as consent, legal, </a:t>
            </a:r>
            <a:r>
              <a:rPr lang="en-US" b="1" dirty="0" err="1">
                <a:solidFill>
                  <a:schemeClr val="dk1"/>
                </a:solidFill>
              </a:rPr>
              <a:t>etc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Don’t be afraid to ask naïve questions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Spend time discussing goals and metrics – don’t forget equity as a goal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Understand what the current process/solution is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Communication is critical – before, during, and after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We need to make sure that we tackle these problems responsibly and ethically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and ML does not solve problems, people do. Is what you’re doing helping solve the problem?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http://bit.ly/dataprojectscoping</a:t>
            </a:r>
            <a:endParaRPr sz="3600" dirty="0">
              <a:solidFill>
                <a:srgbClr val="C00000"/>
              </a:solidFill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endParaRPr sz="3600" dirty="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(Unfortunately) projects do not come as well-defined problems</a:t>
            </a: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endParaRPr lang="en-US"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 A well-scoped project increases the likelihood of your work being used and having an impact</a:t>
            </a:r>
            <a:br>
              <a:rPr lang="en-US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Shifts focus from starting from the data to starting with the problem, informing actions, and improving outcomes</a:t>
            </a:r>
            <a:endParaRPr sz="3200" dirty="0">
              <a:solidFill>
                <a:schemeClr val="tx1"/>
              </a:solidFill>
            </a:endParaRPr>
          </a:p>
          <a:p>
            <a:pPr marL="457188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Tech setup instructions from yesterday on course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Make sure you can do everything described there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>
              <a:spcBef>
                <a:spcPts val="480"/>
              </a:spcBef>
            </a:pPr>
            <a:r>
              <a:rPr lang="en-US" dirty="0">
                <a:solidFill>
                  <a:srgbClr val="000000"/>
                </a:solidFill>
              </a:rPr>
              <a:t>If you’re not on the course slack, use the link we emailed to join</a:t>
            </a:r>
            <a:br>
              <a:rPr lang="en-US" dirty="0"/>
            </a:br>
            <a:endParaRPr dirty="0"/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Need help with the setup?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Ask on Slack and/or TA office hours</a:t>
            </a:r>
            <a:br>
              <a:rPr lang="en-US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Tuesday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Submit weekly review (assignment) before class (canvas)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Required Reading:  Dengue Fever Paper (think about scoping here)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9962-89EC-8D40-8286-7658BF332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142680"/>
            <a:ext cx="11360700" cy="763500"/>
          </a:xfrm>
        </p:spPr>
        <p:txBody>
          <a:bodyPr/>
          <a:lstStyle/>
          <a:p>
            <a:r>
              <a:rPr lang="en-US" strike="sngStrike" dirty="0"/>
              <a:t>The goal of this project is to build a dashboard/model/map/…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3664-4965-A541-AFDA-9D2F2485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17" y="1778370"/>
            <a:ext cx="11360700" cy="4555200"/>
          </a:xfrm>
        </p:spPr>
        <p:txBody>
          <a:bodyPr/>
          <a:lstStyle/>
          <a:p>
            <a:r>
              <a:rPr lang="en-US" sz="2800" dirty="0"/>
              <a:t>Doing some type of analysis may be the bulk of what you do during a project but </a:t>
            </a:r>
            <a:r>
              <a:rPr lang="en-US" sz="2800" b="1" dirty="0">
                <a:solidFill>
                  <a:srgbClr val="FF0000"/>
                </a:solidFill>
              </a:rPr>
              <a:t>the analysis should never be the goal of the project</a:t>
            </a:r>
            <a:r>
              <a:rPr lang="en-US" sz="2800" b="1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 well-formulated/scoped project will have the analysis </a:t>
            </a:r>
            <a:r>
              <a:rPr lang="en-US" sz="2800" b="1" dirty="0">
                <a:solidFill>
                  <a:srgbClr val="FF0000"/>
                </a:solidFill>
              </a:rPr>
              <a:t>inform a follow-up action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help achieve intended policy goals</a:t>
            </a:r>
          </a:p>
        </p:txBody>
      </p:sp>
    </p:spTree>
    <p:extLst>
      <p:ext uri="{BB962C8B-B14F-4D97-AF65-F5344CB8AC3E}">
        <p14:creationId xmlns:p14="http://schemas.microsoft.com/office/powerpoint/2010/main" val="4163054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social impact)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8" lvl="0" indent="-539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organization</a:t>
            </a:r>
            <a:endParaRPr dirty="0"/>
          </a:p>
          <a:p>
            <a:pPr marL="257168" lvl="0" indent="-53968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 dirty="0"/>
          </a:p>
          <a:p>
            <a:pPr marL="557199" lvl="1" indent="-214308">
              <a:spcBef>
                <a:spcPts val="853"/>
              </a:spcBef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data and to people who understand the data</a:t>
            </a: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people who understand the problem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validate and take actions informed by your work</a:t>
            </a:r>
            <a:endParaRPr sz="24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Initial Screening Criteria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5C6F-C7CD-044F-9C7D-6F1CBB76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 is an iterative and ongoing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2129-6748-904B-9B91-5B7A9C0D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31533"/>
            <a:ext cx="11360700" cy="4555200"/>
          </a:xfrm>
        </p:spPr>
        <p:txBody>
          <a:bodyPr/>
          <a:lstStyle/>
          <a:p>
            <a:r>
              <a:rPr lang="en-US" dirty="0"/>
              <a:t>Involves different types of people</a:t>
            </a:r>
          </a:p>
          <a:p>
            <a:r>
              <a:rPr lang="en-US" dirty="0"/>
              <a:t>Gets refined over time</a:t>
            </a:r>
          </a:p>
          <a:p>
            <a:r>
              <a:rPr lang="en-US" dirty="0"/>
              <a:t>Gets modified as a result of later project phases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5BD6B-22DA-1741-A992-FEE3D323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834811"/>
            <a:ext cx="5737991" cy="40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69453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1904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Goals: </a:t>
            </a:r>
            <a:r>
              <a:rPr lang="en-US" sz="2200" dirty="0">
                <a:solidFill>
                  <a:srgbClr val="000000"/>
                </a:solidFill>
              </a:rPr>
              <a:t>Define the goal(s) of the project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Actions: </a:t>
            </a:r>
            <a:r>
              <a:rPr lang="en-US" sz="2200" dirty="0">
                <a:solidFill>
                  <a:srgbClr val="000000"/>
                </a:solidFill>
              </a:rPr>
              <a:t>What actions/interventions will you inform?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Data: </a:t>
            </a:r>
            <a:r>
              <a:rPr lang="en-US" sz="2200" dirty="0">
                <a:solidFill>
                  <a:srgbClr val="000000"/>
                </a:solidFill>
              </a:rPr>
              <a:t>What data do you have internally? What data do you need? What can you augment from external and public sources?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8" lvl="0" indent="-190493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b="1" dirty="0">
                <a:solidFill>
                  <a:srgbClr val="000000"/>
                </a:solidFill>
              </a:rPr>
              <a:t>Analysis:</a:t>
            </a:r>
            <a:r>
              <a:rPr lang="en-US" sz="2200" dirty="0">
                <a:solidFill>
                  <a:srgbClr val="000000"/>
                </a:solidFill>
              </a:rPr>
              <a:t> What analysis needs to be done? </a:t>
            </a:r>
            <a:br>
              <a:rPr lang="en-US" sz="2200" dirty="0">
                <a:solidFill>
                  <a:srgbClr val="000000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>How will it be validated?</a:t>
            </a:r>
            <a:endParaRPr sz="22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2200" dirty="0">
              <a:solidFill>
                <a:srgbClr val="000000"/>
              </a:solidFill>
            </a:endParaRPr>
          </a:p>
          <a:p>
            <a:pPr marL="266695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 b="1" dirty="0">
                <a:solidFill>
                  <a:srgbClr val="000000"/>
                </a:solidFill>
              </a:rPr>
              <a:t>Ethics: </a:t>
            </a:r>
            <a:r>
              <a:rPr lang="en-US" sz="2200" dirty="0">
                <a:solidFill>
                  <a:srgbClr val="000000"/>
                </a:solidFill>
              </a:rPr>
              <a:t>What are the privacy, transparency, discrimination/equity, and accountability issues?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06" name="Google Shape;106;p5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8837" y="2844399"/>
            <a:ext cx="3619474" cy="35417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/>
          <p:nvPr/>
        </p:nvSpPr>
        <p:spPr>
          <a:xfrm>
            <a:off x="8835325" y="1701650"/>
            <a:ext cx="1463100" cy="434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Problem</a:t>
            </a:r>
            <a:endParaRPr sz="1800" b="1"/>
          </a:p>
        </p:txBody>
      </p:sp>
      <p:sp>
        <p:nvSpPr>
          <p:cNvPr id="109" name="Google Shape;109;p5"/>
          <p:cNvSpPr/>
          <p:nvPr/>
        </p:nvSpPr>
        <p:spPr>
          <a:xfrm>
            <a:off x="9441175" y="2296000"/>
            <a:ext cx="251400" cy="548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18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 b="0" i="0" dirty="0">
                <a:effectLst/>
                <a:latin typeface="Roboto" panose="02000000000000000000" pitchFamily="2" charset="0"/>
              </a:rPr>
              <a:t>Describe in one sentence the goal of the 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 b="0" i="0" dirty="0">
                <a:effectLst/>
                <a:latin typeface="Roboto" panose="02000000000000000000" pitchFamily="2" charset="0"/>
              </a:rPr>
              <a:t>case study we read for today's class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3600" dirty="0">
              <a:latin typeface="Roboto" panose="02000000000000000000" pitchFamily="2" charset="0"/>
            </a:endParaRPr>
          </a:p>
          <a:p>
            <a:pPr algn="ctr">
              <a:lnSpc>
                <a:spcPct val="115000"/>
              </a:lnSpc>
              <a:buClr>
                <a:schemeClr val="dk1"/>
              </a:buClr>
            </a:pPr>
            <a:r>
              <a:rPr lang="en-US" sz="3600" dirty="0" err="1">
                <a:latin typeface="Roboto" panose="02000000000000000000" pitchFamily="2" charset="0"/>
              </a:rPr>
              <a:t>slido.com</a:t>
            </a:r>
            <a:r>
              <a:rPr lang="en-US" sz="3600" dirty="0">
                <a:latin typeface="Roboto" panose="02000000000000000000" pitchFamily="2" charset="0"/>
              </a:rPr>
              <a:t> #1341886</a:t>
            </a:r>
            <a:endParaRPr sz="2400" dirty="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</a:rPr>
              <a:t>Case Study: Discussion Question</a:t>
            </a:r>
            <a:endParaRPr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1503</Words>
  <Application>Microsoft Macintosh PowerPoint</Application>
  <PresentationFormat>Widescreen</PresentationFormat>
  <Paragraphs>262</Paragraphs>
  <Slides>30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Roboto</vt:lpstr>
      <vt:lpstr>Simple Light</vt:lpstr>
      <vt:lpstr>PowerPoint Presentation</vt:lpstr>
      <vt:lpstr>PowerPoint Presentation</vt:lpstr>
      <vt:lpstr>Why Scoping is Critical</vt:lpstr>
      <vt:lpstr>The goal of this project is to build a dashboard/model/map/…</vt:lpstr>
      <vt:lpstr>Before Scoping: Initial Screening Criteria</vt:lpstr>
      <vt:lpstr>Scoping is an iterative and ongoing process</vt:lpstr>
      <vt:lpstr>Actionable and Goal-Driven Project Scope</vt:lpstr>
      <vt:lpstr>Case Study</vt:lpstr>
      <vt:lpstr>Case Study: Discussion Question</vt:lpstr>
      <vt:lpstr>Step 1: Determine Goals</vt:lpstr>
      <vt:lpstr>Step 1: Determine Goals</vt:lpstr>
      <vt:lpstr>Problem Templates</vt:lpstr>
      <vt:lpstr>Types of Problems</vt:lpstr>
      <vt:lpstr>Step 2: Identify Actions to achieve the goal</vt:lpstr>
      <vt:lpstr>Step 2: Identify Actions to achieve the goal</vt:lpstr>
      <vt:lpstr>Step 3: Data Sources</vt:lpstr>
      <vt:lpstr>Step 3: Data Sources</vt:lpstr>
      <vt:lpstr>Step 3: Data Sources</vt:lpstr>
      <vt:lpstr>Step 4: Analysis</vt:lpstr>
      <vt:lpstr>   Types of Analysis Capabilities</vt:lpstr>
      <vt:lpstr>Validation and Implementation Plan</vt:lpstr>
      <vt:lpstr>Creating a more equitable society</vt:lpstr>
      <vt:lpstr>Data and AI Ethics Issues</vt:lpstr>
      <vt:lpstr>Levels of control</vt:lpstr>
      <vt:lpstr>Data Ethics Questions </vt:lpstr>
      <vt:lpstr>Data Ethics Questions </vt:lpstr>
      <vt:lpstr>Data Ethics Questions </vt:lpstr>
      <vt:lpstr>A Few Things to Remember </vt:lpstr>
      <vt:lpstr>Project Scoping Worksheet</vt:lpstr>
      <vt:lpstr>Reminders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 Rodolfa</cp:lastModifiedBy>
  <cp:revision>15</cp:revision>
  <dcterms:created xsi:type="dcterms:W3CDTF">2020-01-14T19:43:43Z</dcterms:created>
  <dcterms:modified xsi:type="dcterms:W3CDTF">2022-09-01T03:05:04Z</dcterms:modified>
</cp:coreProperties>
</file>